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6" r:id="rId2"/>
    <p:sldId id="258" r:id="rId3"/>
    <p:sldId id="267" r:id="rId4"/>
    <p:sldId id="268" r:id="rId5"/>
    <p:sldId id="262" r:id="rId6"/>
    <p:sldId id="270" r:id="rId7"/>
    <p:sldId id="263" r:id="rId8"/>
    <p:sldId id="269" r:id="rId9"/>
    <p:sldId id="259" r:id="rId10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5206"/>
    <a:srgbClr val="9F4B05"/>
    <a:srgbClr val="8D4305"/>
    <a:srgbClr val="683104"/>
    <a:srgbClr val="F68B3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4786" autoAdjust="0"/>
    <p:restoredTop sz="94660"/>
  </p:normalViewPr>
  <p:slideViewPr>
    <p:cSldViewPr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A1DA9-DAE6-49E1-A808-7BCB5EB724A0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5AB15-D28F-4130-8E2D-337BB72BDB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5AB15-D28F-4130-8E2D-337BB72BDBC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5AB15-D28F-4130-8E2D-337BB72BDBC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712638"/>
            <a:ext cx="7772400" cy="7579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CA" dirty="0" smtClean="0"/>
              <a:t>PRESENTATION  NAME</a:t>
            </a:r>
            <a:endParaRPr lang="fr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1254521"/>
            <a:ext cx="6400800" cy="6691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Company Name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264614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9996"/>
            <a:ext cx="8229600" cy="857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44167"/>
            <a:ext cx="8229600" cy="3603847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et magna.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magna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202890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555776" y="353443"/>
            <a:ext cx="6131024" cy="85725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fr-CA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1347614"/>
            <a:ext cx="6131024" cy="3603847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et magna.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magna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911495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9996"/>
            <a:ext cx="8229600" cy="857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fr-CA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44167"/>
            <a:ext cx="8229600" cy="3603847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et magna.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magna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2770594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7B31B-1D7E-40C7-8996-0952FE991D1A}" type="datetimeFigureOut">
              <a:rPr lang="fr-CA" smtClean="0"/>
              <a:pPr/>
              <a:t>2017-05-02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5A671-CE41-4363-A714-D97DE2A6566F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4287601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5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Логотип 1\logo ВМЕСТЕ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72"/>
            <a:ext cx="4286250" cy="8477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857356" y="2428874"/>
            <a:ext cx="635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Командный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тренинг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00100" y="1285866"/>
            <a:ext cx="7858180" cy="1500198"/>
          </a:xfrm>
        </p:spPr>
        <p:txBody>
          <a:bodyPr>
            <a:normAutofit/>
          </a:bodyPr>
          <a:lstStyle/>
          <a:p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</a:rPr>
              <a:t>Корпоративное мероприятие на природе, направленное</a:t>
            </a: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</a:rPr>
              <a:t>на сплочение коллектива </a:t>
            </a:r>
            <a:r>
              <a:rPr lang="ru-RU" sz="1700" dirty="0" smtClean="0"/>
              <a:t/>
            </a:r>
            <a:br>
              <a:rPr lang="ru-RU" sz="1700" dirty="0" smtClean="0"/>
            </a:br>
            <a:endParaRPr lang="fr-CA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2" descr="Веревочный Курс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3143254"/>
            <a:ext cx="3060000" cy="9796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343346"/>
            <a:ext cx="6275040" cy="65676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Описание</a:t>
            </a:r>
            <a:endParaRPr lang="fr-CA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0" y="785800"/>
            <a:ext cx="6517958" cy="407196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600" dirty="0" smtClean="0"/>
              <a:t> </a:t>
            </a:r>
            <a:r>
              <a:rPr lang="ru-RU" sz="1400" dirty="0" smtClean="0"/>
              <a:t>      </a:t>
            </a:r>
            <a:r>
              <a:rPr lang="ru-RU" sz="1400" dirty="0" smtClean="0"/>
              <a:t> </a:t>
            </a:r>
            <a:r>
              <a:rPr lang="ru-RU" sz="1400" dirty="0" smtClean="0"/>
              <a:t>       </a:t>
            </a:r>
          </a:p>
          <a:p>
            <a:pPr>
              <a:buNone/>
            </a:pPr>
            <a:r>
              <a:rPr lang="ru-RU" sz="1400" dirty="0" smtClean="0"/>
              <a:t>         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«Веревочный Курс»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– классический тренинг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</a:rPr>
              <a:t>командообразования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, основным         результатом которого является получение навыков создания и работы в команде </a:t>
            </a:r>
          </a:p>
          <a:p>
            <a:pPr>
              <a:buNone/>
            </a:pPr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       Программа имеет ступени -  «Веревочный Курс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NEXT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» и </a:t>
            </a:r>
            <a:r>
              <a:rPr lang="ru-RU" sz="1600" dirty="0" smtClean="0"/>
              <a:t>Тренинг «КОМАНДА»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Цель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        -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повышение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взаимного доверия между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сотрудниками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        - выработка командной настойчивости в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решении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общих задач   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       - сплочение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участников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и поднятие командного духа внутри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коллектива</a:t>
            </a:r>
          </a:p>
          <a:p>
            <a:pPr>
              <a:buNone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       - качественное и эффективное использование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времени</a:t>
            </a:r>
          </a:p>
          <a:p>
            <a:pPr>
              <a:buNone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- достижение личных и командных результатов     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700" dirty="0" smtClean="0"/>
              <a:t>         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</a:t>
            </a:r>
            <a:endParaRPr lang="fr-CA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217" name="Picture 1" descr="E:\5 мая 2016 г. ФОТО\ФОТО САЙТ 2017\САЙТ НОВЫЕ\DSC00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85800"/>
            <a:ext cx="1800000" cy="1350000"/>
          </a:xfrm>
          <a:prstGeom prst="rect">
            <a:avLst/>
          </a:prstGeom>
          <a:noFill/>
        </p:spPr>
      </p:pic>
      <p:pic>
        <p:nvPicPr>
          <p:cNvPr id="9219" name="Picture 3" descr="E:\5 мая 2016 г. ФОТО\ФОТО САЙТ 2017\Саранск на Главную\Фото 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643320"/>
            <a:ext cx="1800000" cy="1199531"/>
          </a:xfrm>
          <a:prstGeom prst="rect">
            <a:avLst/>
          </a:prstGeom>
          <a:noFill/>
        </p:spPr>
      </p:pic>
      <p:pic>
        <p:nvPicPr>
          <p:cNvPr id="9220" name="Picture 4" descr="E:\5 мая 2016 г. ФОТО\ФОТО САЙТ 2017\Саранск на Главную\Фото 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285998"/>
            <a:ext cx="1800000" cy="11995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417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343346"/>
            <a:ext cx="6275040" cy="65676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Описание</a:t>
            </a:r>
            <a:endParaRPr lang="fr-CA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0" y="1071552"/>
            <a:ext cx="6517958" cy="40005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 </a:t>
            </a:r>
            <a:r>
              <a:rPr lang="ru-RU" sz="1600" dirty="0" smtClean="0"/>
              <a:t>       </a:t>
            </a: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</a:rPr>
              <a:t>Результаты</a:t>
            </a: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</a:rPr>
              <a:t>, которых позволяет достичь </a:t>
            </a: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</a:rPr>
              <a:t>командный тренинг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400" dirty="0" smtClean="0"/>
              <a:t> </a:t>
            </a:r>
            <a:r>
              <a:rPr lang="ru-RU" sz="1400" dirty="0" smtClean="0"/>
              <a:t>       </a:t>
            </a:r>
            <a:r>
              <a:rPr lang="ru-RU" sz="1400" dirty="0" smtClean="0"/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более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высокая степень открытости людей к взаимодействию с коллегами и     готовность учиться друг у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друга</a:t>
            </a:r>
          </a:p>
          <a:p>
            <a:pPr>
              <a:buNone/>
            </a:pPr>
            <a:endParaRPr lang="ru-RU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       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выход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команды на новый уровень коммуникаций, который соответствует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запросам бизнеса и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персональным ожиданиям членов команды, и, как результат, повышение уровня доверия и понимания внутри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команды</a:t>
            </a:r>
          </a:p>
          <a:p>
            <a:pPr>
              <a:buNone/>
            </a:pPr>
            <a:endParaRPr lang="ru-RU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       появление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четкого  плана развития данной команды, который вырабатывается непосредственно участниками программы, тем самым повышается уровень ответственности и заинтересованности в его выполнении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 </a:t>
            </a:r>
          </a:p>
        </p:txBody>
      </p:sp>
      <p:pic>
        <p:nvPicPr>
          <p:cNvPr id="8193" name="Picture 1" descr="E:\5 мая 2016 г. ФОТО\ФОТО САЙТ 2017\САЙТ НОВЫЕ\DSC004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143122"/>
            <a:ext cx="1800000" cy="1350000"/>
          </a:xfrm>
          <a:prstGeom prst="rect">
            <a:avLst/>
          </a:prstGeom>
          <a:noFill/>
        </p:spPr>
      </p:pic>
      <p:pic>
        <p:nvPicPr>
          <p:cNvPr id="8194" name="Picture 2" descr="E:\5 мая 2016 г. ФОТО\ФОТО САЙТ 2017\САЙТ НОВЫЕ\P101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714362"/>
            <a:ext cx="1800000" cy="1350000"/>
          </a:xfrm>
          <a:prstGeom prst="rect">
            <a:avLst/>
          </a:prstGeom>
          <a:noFill/>
        </p:spPr>
      </p:pic>
      <p:pic>
        <p:nvPicPr>
          <p:cNvPr id="8196" name="Picture 4" descr="E:\5 мая 2016 г. ФОТО\ФОТО САЙТ 2017\САЙТ НОВЫЕ\IMG_37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571882"/>
            <a:ext cx="1800000" cy="12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417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343346"/>
            <a:ext cx="6275040" cy="65676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Описание</a:t>
            </a:r>
            <a:endParaRPr lang="fr-CA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0" y="785800"/>
            <a:ext cx="6517958" cy="407196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1600" dirty="0" smtClean="0"/>
              <a:t>        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         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 </a:t>
            </a:r>
            <a:r>
              <a:rPr lang="ru-RU" sz="1400" dirty="0" smtClean="0"/>
              <a:t>           </a:t>
            </a:r>
            <a:r>
              <a:rPr lang="ru-RU" sz="1700" dirty="0" smtClean="0"/>
              <a:t>«Веревочный Курс» проводится для компаний от 20 до 150 человек. Команды делятся на группы по 9-14 человек. С каждой группой работает опытный, профессиональный инструктор. </a:t>
            </a:r>
            <a:r>
              <a:rPr lang="ru-RU" sz="1700" dirty="0" smtClean="0"/>
              <a:t>Общее руководство осуществляется координатором тренинга</a:t>
            </a:r>
            <a:endParaRPr lang="ru-RU" sz="1700" dirty="0" smtClean="0"/>
          </a:p>
          <a:p>
            <a:pPr>
              <a:buNone/>
            </a:pPr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 </a:t>
            </a:r>
            <a:r>
              <a:rPr lang="ru-RU" sz="1700" dirty="0" smtClean="0"/>
              <a:t>         </a:t>
            </a:r>
            <a:r>
              <a:rPr lang="ru-RU" sz="1700" dirty="0" smtClean="0"/>
              <a:t>Тренинг</a:t>
            </a:r>
            <a:r>
              <a:rPr lang="ru-RU" sz="1700" b="1" dirty="0" smtClean="0"/>
              <a:t> </a:t>
            </a:r>
            <a:r>
              <a:rPr lang="ru-RU" sz="1700" dirty="0" smtClean="0"/>
              <a:t>представляет </a:t>
            </a:r>
            <a:r>
              <a:rPr lang="ru-RU" sz="1700" dirty="0" smtClean="0"/>
              <a:t>собой комплекс последовательных </a:t>
            </a:r>
            <a:r>
              <a:rPr lang="ru-RU" sz="1700" dirty="0" smtClean="0"/>
              <a:t>упражнений </a:t>
            </a:r>
            <a:r>
              <a:rPr lang="ru-RU" sz="1700" dirty="0" smtClean="0"/>
              <a:t>(этапов), </a:t>
            </a:r>
            <a:r>
              <a:rPr lang="ru-RU" sz="1700" dirty="0" smtClean="0"/>
              <a:t>выполняемых в </a:t>
            </a:r>
            <a:r>
              <a:rPr lang="ru-RU" sz="1700" dirty="0" smtClean="0"/>
              <a:t>сопровождении </a:t>
            </a:r>
            <a:r>
              <a:rPr lang="ru-RU" sz="1700" dirty="0" smtClean="0"/>
              <a:t>инструкторов курса. </a:t>
            </a:r>
            <a:r>
              <a:rPr lang="ru-RU" sz="1700" dirty="0" smtClean="0"/>
              <a:t>В программу </a:t>
            </a:r>
            <a:r>
              <a:rPr lang="ru-RU" sz="1700" dirty="0" smtClean="0"/>
              <a:t> «Веревочного Курса» входят </a:t>
            </a:r>
            <a:r>
              <a:rPr lang="ru-RU" sz="1700" dirty="0" smtClean="0"/>
              <a:t>два </a:t>
            </a:r>
            <a:r>
              <a:rPr lang="ru-RU" sz="1700" dirty="0" err="1" smtClean="0"/>
              <a:t>подкурса</a:t>
            </a:r>
            <a:r>
              <a:rPr lang="ru-RU" sz="1700" dirty="0" smtClean="0"/>
              <a:t>: </a:t>
            </a:r>
            <a:r>
              <a:rPr lang="ru-RU" sz="1700" b="1" dirty="0" smtClean="0"/>
              <a:t>Нижний </a:t>
            </a:r>
            <a:r>
              <a:rPr lang="ru-RU" sz="1700" b="1" dirty="0" smtClean="0"/>
              <a:t>и Высокий</a:t>
            </a:r>
            <a:endParaRPr lang="ru-RU" sz="1700" b="1" dirty="0" smtClean="0"/>
          </a:p>
          <a:p>
            <a:pPr>
              <a:buNone/>
            </a:pPr>
            <a:r>
              <a:rPr lang="ru-RU" sz="1700" dirty="0" smtClean="0"/>
              <a:t> </a:t>
            </a:r>
          </a:p>
          <a:p>
            <a:pPr>
              <a:buNone/>
            </a:pPr>
            <a:r>
              <a:rPr lang="ru-RU" sz="1700" b="1" dirty="0" smtClean="0"/>
              <a:t>          Нижний </a:t>
            </a:r>
            <a:r>
              <a:rPr lang="ru-RU" sz="1700" b="1" dirty="0" smtClean="0"/>
              <a:t>курс</a:t>
            </a:r>
            <a:r>
              <a:rPr lang="ru-RU" sz="1700" dirty="0" smtClean="0"/>
              <a:t> представляет собой комплекс  </a:t>
            </a:r>
            <a:r>
              <a:rPr lang="ru-RU" sz="1700" dirty="0" smtClean="0"/>
              <a:t>упражнений, подготовленных  и расположенных на уровне земли или небольшой высоте. Все </a:t>
            </a:r>
            <a:r>
              <a:rPr lang="ru-RU" sz="1700" dirty="0" smtClean="0"/>
              <a:t>задания курса построены таким образом, чтобы их выполнение и достижение результата  оказывалось возможным только при объединении усилий всех участников команды, правильном распределении ролей, эффективных способах коммуникаций и принятия решений в условиях ограниченного времени, </a:t>
            </a:r>
            <a:r>
              <a:rPr lang="ru-RU" sz="1700" dirty="0" smtClean="0"/>
              <a:t>четкости </a:t>
            </a:r>
            <a:r>
              <a:rPr lang="ru-RU" sz="1700" dirty="0" smtClean="0"/>
              <a:t>решения задач, согласно выработанной </a:t>
            </a:r>
            <a:r>
              <a:rPr lang="ru-RU" sz="1700" dirty="0" smtClean="0"/>
              <a:t>тактики. Принцип </a:t>
            </a:r>
            <a:r>
              <a:rPr lang="ru-RU" sz="1700" dirty="0" smtClean="0"/>
              <a:t>любого этапа – </a:t>
            </a:r>
            <a:r>
              <a:rPr lang="ru-RU" sz="1700" dirty="0" smtClean="0"/>
              <a:t>всей </a:t>
            </a:r>
            <a:r>
              <a:rPr lang="ru-RU" sz="1700" dirty="0" smtClean="0"/>
              <a:t>командой </a:t>
            </a:r>
            <a:r>
              <a:rPr lang="ru-RU" sz="1700" dirty="0" smtClean="0"/>
              <a:t>необходимо преодолеть некоторое препятствие, соблюдая определенные правила. План и стратегию определяет команда участников</a:t>
            </a:r>
          </a:p>
          <a:p>
            <a:pPr>
              <a:buNone/>
            </a:pPr>
            <a:endParaRPr lang="ru-RU" sz="1700" dirty="0" smtClean="0"/>
          </a:p>
          <a:p>
            <a:pPr>
              <a:buNone/>
            </a:pPr>
            <a:r>
              <a:rPr lang="ru-RU" sz="1700" b="1" dirty="0" smtClean="0"/>
              <a:t>          Высокий курс</a:t>
            </a:r>
            <a:r>
              <a:rPr lang="ru-RU" sz="1700" dirty="0" smtClean="0"/>
              <a:t> - </a:t>
            </a:r>
            <a:r>
              <a:rPr lang="ru-RU" sz="1700" dirty="0" smtClean="0"/>
              <a:t>это личный вызов каждому участнику. Цель высоких </a:t>
            </a:r>
            <a:r>
              <a:rPr lang="ru-RU" sz="1700" dirty="0" smtClean="0"/>
              <a:t>упражнений (выполняются по желанию): </a:t>
            </a:r>
            <a:r>
              <a:rPr lang="ru-RU" sz="1700" dirty="0" smtClean="0"/>
              <a:t>преодоление страха, готовность пойти на риск, самоутверждение, выход за привычные рамки, достижение </a:t>
            </a:r>
            <a:r>
              <a:rPr lang="ru-RU" sz="1700" dirty="0" smtClean="0"/>
              <a:t>результата. Главным </a:t>
            </a:r>
            <a:r>
              <a:rPr lang="ru-RU" sz="1700" dirty="0" smtClean="0"/>
              <a:t>отличием Высокого курса является его индивидуальная </a:t>
            </a:r>
            <a:r>
              <a:rPr lang="ru-RU" sz="1700" dirty="0" smtClean="0"/>
              <a:t>направленность при поддержке команды</a:t>
            </a:r>
            <a:endParaRPr lang="ru-RU" sz="1700" dirty="0" smtClean="0"/>
          </a:p>
          <a:p>
            <a:pPr>
              <a:buNone/>
            </a:pPr>
            <a:r>
              <a:rPr lang="ru-RU" sz="1400" dirty="0" smtClean="0"/>
              <a:t> </a:t>
            </a:r>
          </a:p>
          <a:p>
            <a:pPr>
              <a:buNone/>
            </a:pPr>
            <a:r>
              <a:rPr lang="ru-RU" sz="1400" dirty="0" smtClean="0"/>
              <a:t>	</a:t>
            </a:r>
            <a:endParaRPr lang="fr-CA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2" descr="E:\ЭНТЕР\Расходящиеся 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928676"/>
            <a:ext cx="1800000" cy="101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" name="Picture 1" descr="E:\5 мая 2016 г. ФОТО\ФОТО САЙТ 2017\САЙТ НОВЫЕ\IMG_62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786196"/>
            <a:ext cx="1800000" cy="1200000"/>
          </a:xfrm>
          <a:prstGeom prst="rect">
            <a:avLst/>
          </a:prstGeom>
          <a:noFill/>
        </p:spPr>
      </p:pic>
      <p:pic>
        <p:nvPicPr>
          <p:cNvPr id="7170" name="Picture 2" descr="E:\5 мая 2016 г. ФОТО\ФОТО САЙТ 2017\САЙТ НОВЫЕ\img_26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2071684"/>
            <a:ext cx="1188000" cy="158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417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06" y="349996"/>
            <a:ext cx="6215106" cy="650118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Упражнения 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5" descr="partners-customers1-300x300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424000" y="4929204"/>
            <a:ext cx="0" cy="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411760" y="1000114"/>
            <a:ext cx="6517958" cy="400052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ru-RU" sz="48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4800" b="1" i="1" dirty="0" smtClean="0"/>
              <a:t>«</a:t>
            </a:r>
            <a:r>
              <a:rPr lang="ru-RU" sz="4800" b="1" i="1" dirty="0" smtClean="0"/>
              <a:t>Падение на доверие» </a:t>
            </a:r>
            <a:r>
              <a:rPr lang="ru-RU" sz="4800" dirty="0" smtClean="0"/>
              <a:t>- упасть с небольшой высоты в руки своей </a:t>
            </a:r>
            <a:r>
              <a:rPr lang="ru-RU" sz="4800" dirty="0" smtClean="0"/>
              <a:t>команды</a:t>
            </a:r>
          </a:p>
          <a:p>
            <a:endParaRPr lang="ru-RU" sz="4800" dirty="0" smtClean="0"/>
          </a:p>
          <a:p>
            <a:r>
              <a:rPr lang="ru-RU" sz="4800" b="1" i="1" dirty="0" smtClean="0"/>
              <a:t>«</a:t>
            </a:r>
            <a:r>
              <a:rPr lang="ru-RU" sz="4800" b="1" i="1" dirty="0" smtClean="0"/>
              <a:t>Умный хвост» </a:t>
            </a:r>
            <a:r>
              <a:rPr lang="ru-RU" sz="4800" dirty="0" smtClean="0"/>
              <a:t>- командой пройти веревочный лабиринт с препятствиями. Вся </a:t>
            </a:r>
            <a:r>
              <a:rPr lang="ru-RU" sz="4800" dirty="0" smtClean="0"/>
              <a:t>группа </a:t>
            </a:r>
            <a:r>
              <a:rPr lang="ru-RU" sz="4800" dirty="0" smtClean="0"/>
              <a:t>проходит задание с закрытыми глазами в молчании, за исключением </a:t>
            </a:r>
            <a:r>
              <a:rPr lang="ru-RU" sz="4800" dirty="0" smtClean="0"/>
              <a:t>проводника, </a:t>
            </a:r>
            <a:r>
              <a:rPr lang="ru-RU" sz="4800" dirty="0" smtClean="0"/>
              <a:t>который имеет </a:t>
            </a:r>
            <a:r>
              <a:rPr lang="ru-RU" sz="4800" dirty="0" smtClean="0"/>
              <a:t>возможность смотреть и направлять группу словесными командами в течение упражнения</a:t>
            </a:r>
          </a:p>
          <a:p>
            <a:endParaRPr lang="ru-RU" sz="4800" dirty="0" smtClean="0"/>
          </a:p>
          <a:p>
            <a:r>
              <a:rPr lang="ru-RU" sz="4800" b="1" i="1" dirty="0" smtClean="0"/>
              <a:t>«</a:t>
            </a:r>
            <a:r>
              <a:rPr lang="ru-RU" sz="4800" b="1" i="1" dirty="0" smtClean="0"/>
              <a:t>Паутина» </a:t>
            </a:r>
            <a:r>
              <a:rPr lang="ru-RU" sz="4800" dirty="0" smtClean="0"/>
              <a:t>- пролезть всей командой через «веревочную паутину», натянутую между </a:t>
            </a:r>
            <a:r>
              <a:rPr lang="ru-RU" sz="4800" dirty="0" smtClean="0"/>
              <a:t>деревьев </a:t>
            </a:r>
          </a:p>
          <a:p>
            <a:endParaRPr lang="ru-RU" sz="4800" dirty="0" smtClean="0"/>
          </a:p>
          <a:p>
            <a:r>
              <a:rPr lang="ru-RU" sz="4800" b="1" i="1" dirty="0" smtClean="0"/>
              <a:t>«Лиана» </a:t>
            </a:r>
            <a:r>
              <a:rPr lang="ru-RU" sz="4800" dirty="0" smtClean="0"/>
              <a:t>– переправиться из одного «островка» земли на другой, используя канат</a:t>
            </a:r>
          </a:p>
          <a:p>
            <a:endParaRPr lang="ru-RU" sz="4800" dirty="0" smtClean="0"/>
          </a:p>
          <a:p>
            <a:r>
              <a:rPr lang="ru-RU" sz="4800" b="1" i="1" dirty="0" smtClean="0"/>
              <a:t>«</a:t>
            </a:r>
            <a:r>
              <a:rPr lang="ru-RU" sz="4800" b="1" i="1" dirty="0" smtClean="0"/>
              <a:t>Бревно» </a:t>
            </a:r>
            <a:r>
              <a:rPr lang="ru-RU" sz="4800" dirty="0" smtClean="0"/>
              <a:t>- используя подвешенное между деревьями бревно, перебраться всей командой из пункта А в пункт </a:t>
            </a:r>
            <a:r>
              <a:rPr lang="ru-RU" sz="4800" dirty="0" smtClean="0"/>
              <a:t>Б</a:t>
            </a:r>
          </a:p>
          <a:p>
            <a:endParaRPr lang="ru-RU" sz="4800" b="1" dirty="0" smtClean="0"/>
          </a:p>
          <a:p>
            <a:r>
              <a:rPr lang="ru-RU" sz="4800" b="1" i="1" dirty="0" smtClean="0"/>
              <a:t>«</a:t>
            </a:r>
            <a:r>
              <a:rPr lang="ru-RU" sz="4800" b="1" i="1" dirty="0" smtClean="0"/>
              <a:t>Лыжи» </a:t>
            </a:r>
            <a:r>
              <a:rPr lang="ru-RU" sz="4800" dirty="0" smtClean="0"/>
              <a:t>- всей командой пройти определенное расстояние с препятствиями на «лыжах</a:t>
            </a:r>
            <a:r>
              <a:rPr lang="ru-RU" sz="4800" dirty="0" smtClean="0"/>
              <a:t>» </a:t>
            </a:r>
          </a:p>
          <a:p>
            <a:endParaRPr lang="ru-RU" sz="4800" b="1" dirty="0" smtClean="0"/>
          </a:p>
          <a:p>
            <a:r>
              <a:rPr lang="ru-RU" sz="4800" b="1" i="1" dirty="0" smtClean="0"/>
              <a:t>«</a:t>
            </a:r>
            <a:r>
              <a:rPr lang="ru-RU" sz="4800" b="1" i="1" dirty="0" smtClean="0"/>
              <a:t>Болото» </a:t>
            </a:r>
            <a:r>
              <a:rPr lang="ru-RU" sz="4800" dirty="0" smtClean="0"/>
              <a:t>- переправиться командой по «виртуальному» болоту, используя </a:t>
            </a:r>
            <a:r>
              <a:rPr lang="ru-RU" sz="4800" dirty="0" smtClean="0"/>
              <a:t>специальные бревна</a:t>
            </a:r>
          </a:p>
          <a:p>
            <a:endParaRPr lang="ru-RU" sz="4800" b="1" dirty="0" smtClean="0"/>
          </a:p>
          <a:p>
            <a:r>
              <a:rPr lang="ru-RU" sz="4800" b="1" i="1" dirty="0" smtClean="0"/>
              <a:t>«</a:t>
            </a:r>
            <a:r>
              <a:rPr lang="ru-RU" sz="4800" b="1" i="1" dirty="0" smtClean="0"/>
              <a:t>Лабиринт» </a:t>
            </a:r>
            <a:r>
              <a:rPr lang="ru-RU" sz="4800" dirty="0" smtClean="0"/>
              <a:t>- провести одного человека с закрытыми глазами через лабиринт всей </a:t>
            </a:r>
            <a:r>
              <a:rPr lang="ru-RU" sz="4800" dirty="0" smtClean="0"/>
              <a:t>командой</a:t>
            </a:r>
          </a:p>
          <a:p>
            <a:endParaRPr lang="ru-RU" sz="4800" b="1" dirty="0" smtClean="0"/>
          </a:p>
          <a:p>
            <a:r>
              <a:rPr lang="ru-RU" sz="4800" b="1" i="1" dirty="0" smtClean="0"/>
              <a:t>«</a:t>
            </a:r>
            <a:r>
              <a:rPr lang="ru-RU" sz="4800" b="1" i="1" dirty="0" smtClean="0"/>
              <a:t>Расходящиеся»  </a:t>
            </a:r>
            <a:r>
              <a:rPr lang="ru-RU" sz="4800" b="1" dirty="0" smtClean="0"/>
              <a:t>- </a:t>
            </a:r>
            <a:r>
              <a:rPr lang="ru-RU" sz="4800" dirty="0" smtClean="0"/>
              <a:t>пройти в паре по веревкам, натянутым на небольшой высоте между деревьями</a:t>
            </a:r>
            <a:endParaRPr lang="ru-RU" sz="4800" dirty="0" smtClean="0"/>
          </a:p>
          <a:p>
            <a:endParaRPr lang="ru-RU" sz="2200" dirty="0" smtClean="0"/>
          </a:p>
          <a:p>
            <a:endParaRPr lang="ru-RU" sz="1500" dirty="0" smtClean="0"/>
          </a:p>
          <a:p>
            <a:endParaRPr lang="ru-RU" sz="1500" dirty="0" smtClean="0"/>
          </a:p>
          <a:p>
            <a:endParaRPr lang="ru-RU" sz="15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pPr lvl="0"/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 descr="E:\ЭНТЕР\Лиан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785800"/>
            <a:ext cx="1800000" cy="10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E:\ЭНТЕР\Лыжи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857370"/>
            <a:ext cx="1800000" cy="10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E:\ЭНТЕР\Падение на довери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2928940"/>
            <a:ext cx="1800000" cy="101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E:\ЭНТЕР\Кочки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4000510"/>
            <a:ext cx="1800000" cy="979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artners-customers1-300x300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424000" y="4929204"/>
            <a:ext cx="0" cy="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411760" y="1000114"/>
            <a:ext cx="6517958" cy="4000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</a:p>
          <a:p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85720" y="214296"/>
            <a:ext cx="6000792" cy="99295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Упражнения 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564160" y="1000114"/>
            <a:ext cx="6517958" cy="415292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ru-RU" sz="48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4800" b="1" i="1" dirty="0" smtClean="0"/>
              <a:t>«Странник» </a:t>
            </a:r>
            <a:r>
              <a:rPr lang="ru-RU" sz="4800" dirty="0" smtClean="0"/>
              <a:t>- командой пройти «путь странника», используя специальные </a:t>
            </a:r>
            <a:r>
              <a:rPr lang="ru-RU" sz="4800" dirty="0" smtClean="0"/>
              <a:t>посохи</a:t>
            </a:r>
          </a:p>
          <a:p>
            <a:endParaRPr lang="ru-RU" sz="4800" dirty="0" smtClean="0"/>
          </a:p>
          <a:p>
            <a:r>
              <a:rPr lang="ru-RU" sz="4800" b="1" i="1" dirty="0" smtClean="0"/>
              <a:t>«Бабочка» </a:t>
            </a:r>
            <a:r>
              <a:rPr lang="ru-RU" sz="4800" b="1" dirty="0" smtClean="0"/>
              <a:t>- </a:t>
            </a:r>
            <a:r>
              <a:rPr lang="ru-RU" sz="4800" dirty="0" smtClean="0"/>
              <a:t>при поддержки команды пройти </a:t>
            </a:r>
            <a:r>
              <a:rPr lang="ru-RU" sz="4800" dirty="0" smtClean="0"/>
              <a:t>по двум канатам, скрепленных в центре </a:t>
            </a:r>
            <a:r>
              <a:rPr lang="ru-RU" sz="4800" dirty="0" smtClean="0"/>
              <a:t>карабином</a:t>
            </a:r>
          </a:p>
          <a:p>
            <a:endParaRPr lang="ru-RU" sz="4800" dirty="0" smtClean="0"/>
          </a:p>
          <a:p>
            <a:r>
              <a:rPr lang="ru-RU" sz="4800" b="1" i="1" dirty="0" smtClean="0"/>
              <a:t>«Ромашка» </a:t>
            </a:r>
            <a:r>
              <a:rPr lang="ru-RU" sz="4800" b="1" dirty="0" smtClean="0"/>
              <a:t>- </a:t>
            </a:r>
            <a:r>
              <a:rPr lang="ru-RU" sz="4800" dirty="0" smtClean="0"/>
              <a:t>командой совершить полный круг по специально подготовленным «пенькам</a:t>
            </a:r>
            <a:r>
              <a:rPr lang="ru-RU" sz="4800" dirty="0" smtClean="0"/>
              <a:t>»</a:t>
            </a:r>
          </a:p>
          <a:p>
            <a:endParaRPr lang="ru-RU" sz="4800" dirty="0" smtClean="0"/>
          </a:p>
          <a:p>
            <a:r>
              <a:rPr lang="ru-RU" sz="4800" b="1" i="1" dirty="0" smtClean="0"/>
              <a:t>«Зараженная зона» </a:t>
            </a:r>
            <a:r>
              <a:rPr lang="ru-RU" sz="4800" b="1" dirty="0" smtClean="0"/>
              <a:t>- </a:t>
            </a:r>
            <a:r>
              <a:rPr lang="ru-RU" sz="4800" dirty="0" smtClean="0"/>
              <a:t>всей командой вынести из «зараженной зоны» вакцину, соблюдая </a:t>
            </a:r>
            <a:r>
              <a:rPr lang="ru-RU" sz="4800" dirty="0" smtClean="0"/>
              <a:t>правила</a:t>
            </a:r>
          </a:p>
          <a:p>
            <a:endParaRPr lang="ru-RU" sz="4800" dirty="0" smtClean="0"/>
          </a:p>
          <a:p>
            <a:r>
              <a:rPr lang="ru-RU" sz="800" b="1" i="1" dirty="0" smtClean="0"/>
              <a:t>  </a:t>
            </a:r>
            <a:r>
              <a:rPr lang="ru-RU" sz="4800" b="1" i="1" dirty="0" smtClean="0"/>
              <a:t>«Живой мяч</a:t>
            </a:r>
            <a:r>
              <a:rPr lang="ru-RU" sz="4800" i="1" dirty="0" smtClean="0"/>
              <a:t>» </a:t>
            </a:r>
            <a:r>
              <a:rPr lang="ru-RU" sz="4800" b="1" dirty="0" smtClean="0"/>
              <a:t>- </a:t>
            </a:r>
            <a:r>
              <a:rPr lang="ru-RU" sz="4800" dirty="0" smtClean="0"/>
              <a:t>используя опору с веревками, перенести мяч из пункта А в пункт Б как единая </a:t>
            </a:r>
            <a:r>
              <a:rPr lang="ru-RU" sz="4800" dirty="0" smtClean="0"/>
              <a:t>команда</a:t>
            </a:r>
          </a:p>
          <a:p>
            <a:endParaRPr lang="ru-RU" sz="4800" dirty="0" smtClean="0"/>
          </a:p>
          <a:p>
            <a:r>
              <a:rPr lang="ru-RU" sz="4800" b="1" dirty="0" smtClean="0"/>
              <a:t>« Подвижный столб» - </a:t>
            </a:r>
            <a:r>
              <a:rPr lang="ru-RU" sz="4800" dirty="0" smtClean="0"/>
              <a:t>провести</a:t>
            </a:r>
            <a:r>
              <a:rPr lang="ru-RU" sz="4800" b="1" dirty="0" smtClean="0"/>
              <a:t> </a:t>
            </a:r>
            <a:r>
              <a:rPr lang="ru-RU" sz="4800" dirty="0" smtClean="0"/>
              <a:t>по </a:t>
            </a:r>
            <a:r>
              <a:rPr lang="ru-RU" sz="4800" dirty="0" smtClean="0"/>
              <a:t>лабиринту </a:t>
            </a:r>
            <a:r>
              <a:rPr lang="ru-RU" sz="4800" dirty="0" smtClean="0"/>
              <a:t>вертикальный </a:t>
            </a:r>
            <a:r>
              <a:rPr lang="ru-RU" sz="4800" dirty="0" smtClean="0"/>
              <a:t>столб. К столбу привязаны веревки, посредством которых команда </a:t>
            </a:r>
            <a:r>
              <a:rPr lang="ru-RU" sz="4800" dirty="0" smtClean="0"/>
              <a:t>управляет и проводит </a:t>
            </a:r>
            <a:r>
              <a:rPr lang="ru-RU" sz="4800" dirty="0" smtClean="0"/>
              <a:t>столб по лабиринту</a:t>
            </a:r>
            <a:endParaRPr lang="ru-RU" sz="4800" dirty="0" smtClean="0"/>
          </a:p>
          <a:p>
            <a:endParaRPr lang="ru-RU" sz="4800" dirty="0" smtClean="0"/>
          </a:p>
          <a:p>
            <a:r>
              <a:rPr lang="ru-RU" sz="4800" b="1" i="1" dirty="0" smtClean="0"/>
              <a:t>«Трапеция» </a:t>
            </a:r>
            <a:r>
              <a:rPr lang="ru-RU" sz="4800" dirty="0" smtClean="0"/>
              <a:t>- совершить прыжок </a:t>
            </a:r>
            <a:r>
              <a:rPr lang="ru-RU" sz="4800" dirty="0" smtClean="0"/>
              <a:t>с </a:t>
            </a:r>
            <a:r>
              <a:rPr lang="ru-RU" sz="4800" dirty="0" smtClean="0"/>
              <a:t>площадки на дереве, </a:t>
            </a:r>
            <a:r>
              <a:rPr lang="ru-RU" sz="4800" dirty="0" smtClean="0"/>
              <a:t>используя страховочное оборудование. </a:t>
            </a:r>
            <a:r>
              <a:rPr lang="ru-RU" sz="4800" dirty="0" smtClean="0"/>
              <a:t> Упражнение </a:t>
            </a:r>
            <a:r>
              <a:rPr lang="ru-RU" sz="4800" dirty="0" smtClean="0"/>
              <a:t>выполняется по личному желанию участников</a:t>
            </a:r>
          </a:p>
          <a:p>
            <a:endParaRPr lang="ru-RU" sz="4800" b="1" dirty="0" smtClean="0"/>
          </a:p>
          <a:p>
            <a:r>
              <a:rPr lang="ru-RU" sz="4800" b="1" i="1" dirty="0" smtClean="0"/>
              <a:t>Заключительное </a:t>
            </a:r>
            <a:r>
              <a:rPr lang="ru-RU" sz="4800" b="1" i="1" dirty="0" smtClean="0"/>
              <a:t>упражнение «Стена»</a:t>
            </a:r>
            <a:r>
              <a:rPr lang="ru-RU" sz="4800" dirty="0" smtClean="0"/>
              <a:t> выполняют вместе все команды, находящиеся на площадке. Для победы в</a:t>
            </a:r>
            <a:r>
              <a:rPr lang="ru-RU" sz="4800" dirty="0" smtClean="0"/>
              <a:t> </a:t>
            </a:r>
            <a:r>
              <a:rPr lang="ru-RU" sz="4800" dirty="0" smtClean="0"/>
              <a:t>нем необходимы все уроки предыдущих этапов, полная отдача от каждого участника. И то, что невозможно для одного участника, становится возможным для команды!</a:t>
            </a:r>
          </a:p>
          <a:p>
            <a:endParaRPr lang="ru-RU" sz="4800" b="1" dirty="0" smtClean="0"/>
          </a:p>
          <a:p>
            <a:endParaRPr lang="ru-RU" sz="2200" dirty="0" smtClean="0"/>
          </a:p>
          <a:p>
            <a:endParaRPr lang="ru-RU" sz="1500" dirty="0" smtClean="0"/>
          </a:p>
          <a:p>
            <a:endParaRPr lang="ru-RU" sz="1500" dirty="0" smtClean="0"/>
          </a:p>
          <a:p>
            <a:endParaRPr lang="ru-RU" sz="15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pPr lvl="0"/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E:\ЭНТЕР\Бабочка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785932"/>
            <a:ext cx="1800000" cy="98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E:\ЭНТЕР\Лабиринт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2857502"/>
            <a:ext cx="1800000" cy="104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E:\ЭНТЕР\Живой мяч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642924"/>
            <a:ext cx="1800000" cy="10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E:\ЭНТЕР\Умный хвост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4000510"/>
            <a:ext cx="1800000" cy="99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3D-graphics_All_together_006842_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312019">
            <a:off x="77674" y="5388173"/>
            <a:ext cx="0" cy="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411760" y="1000114"/>
            <a:ext cx="6517958" cy="3857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</a:p>
          <a:p>
            <a:r>
              <a:rPr lang="ru-RU" sz="1400" dirty="0" smtClean="0"/>
              <a:t>После </a:t>
            </a:r>
            <a:r>
              <a:rPr lang="ru-RU" sz="1400" dirty="0" smtClean="0"/>
              <a:t>каждого упражнения происходит обмен информацией между участниками и инструктором, выявляются сильные и слабые стороны в работе команды, пути достижения эффективного результата в дальнейшей </a:t>
            </a:r>
            <a:r>
              <a:rPr lang="ru-RU" sz="1400" dirty="0" smtClean="0"/>
              <a:t>работе группы</a:t>
            </a:r>
          </a:p>
          <a:p>
            <a:endParaRPr lang="en-US" sz="1400" dirty="0" smtClean="0"/>
          </a:p>
          <a:p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r>
              <a:rPr lang="ru-RU" sz="1600" dirty="0" smtClean="0"/>
              <a:t>Рекомендуем!!!</a:t>
            </a:r>
          </a:p>
          <a:p>
            <a:endParaRPr lang="ru-RU" sz="1400" dirty="0" smtClean="0"/>
          </a:p>
          <a:p>
            <a:r>
              <a:rPr lang="ru-RU" sz="1400" dirty="0" smtClean="0"/>
              <a:t> </a:t>
            </a:r>
            <a:endParaRPr lang="en-US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Дополнять тренинг обратной связью. Это аналитическая  информация </a:t>
            </a:r>
            <a:r>
              <a:rPr lang="ru-RU" sz="1400" dirty="0" smtClean="0"/>
              <a:t>о каждом участнике, группе и всей </a:t>
            </a:r>
            <a:r>
              <a:rPr lang="ru-RU" sz="1400" dirty="0" smtClean="0"/>
              <a:t>команде. Обрабатывается </a:t>
            </a:r>
            <a:r>
              <a:rPr lang="ru-RU" sz="1400" dirty="0" smtClean="0"/>
              <a:t>п</a:t>
            </a:r>
            <a:r>
              <a:rPr lang="ru-RU" sz="1400" dirty="0" smtClean="0"/>
              <a:t>осле проведения тренинга и предоставляется руководству компании на отдельной встрече (1 час)</a:t>
            </a:r>
            <a:endParaRPr lang="ru-RU" sz="1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349996"/>
            <a:ext cx="8229600" cy="85725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Обратная связь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 descr="E:\ЭНТЕР\Бревно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928676"/>
            <a:ext cx="1800000" cy="10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E:\ЭНТЕР\Стена 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643320"/>
            <a:ext cx="1800000" cy="101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E:\5 мая 2016 г. ФОТО\ФОТО САЙТ 2017\Саранск на Главную\Мегафон Саранск 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2214560"/>
            <a:ext cx="1800000" cy="11995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417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3D-graphics_All_together_006842_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312019">
            <a:off x="77674" y="5388173"/>
            <a:ext cx="0" cy="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411760" y="1000114"/>
            <a:ext cx="6517958" cy="400052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</a:p>
          <a:p>
            <a:pPr>
              <a:buNone/>
            </a:pPr>
            <a:r>
              <a:rPr lang="ru-RU" sz="2500" dirty="0" smtClean="0"/>
              <a:t>10.30 </a:t>
            </a:r>
            <a:r>
              <a:rPr lang="ru-RU" sz="2500" dirty="0" smtClean="0"/>
              <a:t>– 17.00 – </a:t>
            </a:r>
            <a:r>
              <a:rPr lang="ru-RU" sz="2500" dirty="0" smtClean="0"/>
              <a:t>командный тренинг «Веревочный </a:t>
            </a:r>
            <a:r>
              <a:rPr lang="ru-RU" sz="2500" dirty="0" smtClean="0"/>
              <a:t>Курс» (с перерывом на обед и небольшими перерывами на </a:t>
            </a:r>
            <a:r>
              <a:rPr lang="ru-RU" sz="2500" dirty="0" smtClean="0"/>
              <a:t>кофе-брейк)</a:t>
            </a:r>
          </a:p>
          <a:p>
            <a:pPr>
              <a:buNone/>
            </a:pPr>
            <a:endParaRPr lang="ru-RU" sz="2500" dirty="0" smtClean="0"/>
          </a:p>
          <a:p>
            <a:pPr>
              <a:buNone/>
            </a:pPr>
            <a:r>
              <a:rPr lang="ru-RU" sz="2500" dirty="0" smtClean="0"/>
              <a:t>10.00  </a:t>
            </a:r>
            <a:r>
              <a:rPr lang="ru-RU" sz="2500" dirty="0" smtClean="0"/>
              <a:t>–  встреча участников </a:t>
            </a:r>
            <a:r>
              <a:rPr lang="ru-RU" sz="2500" dirty="0" smtClean="0"/>
              <a:t>тренинга</a:t>
            </a:r>
            <a:endParaRPr lang="ru-RU" sz="2500" dirty="0" smtClean="0"/>
          </a:p>
          <a:p>
            <a:pPr>
              <a:buNone/>
            </a:pPr>
            <a:endParaRPr lang="ru-RU" sz="2500" dirty="0" smtClean="0"/>
          </a:p>
          <a:p>
            <a:r>
              <a:rPr lang="ru-RU" sz="2500" dirty="0" smtClean="0"/>
              <a:t>10.30  –  построение </a:t>
            </a:r>
            <a:r>
              <a:rPr lang="ru-RU" sz="2500" dirty="0" smtClean="0"/>
              <a:t>участников на </a:t>
            </a:r>
            <a:r>
              <a:rPr lang="ru-RU" sz="2500" dirty="0" smtClean="0"/>
              <a:t>площадке</a:t>
            </a:r>
            <a:endParaRPr lang="ru-RU" sz="2500" dirty="0" smtClean="0"/>
          </a:p>
          <a:p>
            <a:pPr>
              <a:buNone/>
            </a:pPr>
            <a:endParaRPr lang="ru-RU" sz="2500" dirty="0" smtClean="0"/>
          </a:p>
          <a:p>
            <a:r>
              <a:rPr lang="ru-RU" sz="2500" dirty="0" smtClean="0"/>
              <a:t>10.30 </a:t>
            </a:r>
            <a:r>
              <a:rPr lang="ru-RU" sz="2500" dirty="0" smtClean="0"/>
              <a:t>– </a:t>
            </a:r>
            <a:r>
              <a:rPr lang="ru-RU" sz="2500" dirty="0" smtClean="0"/>
              <a:t>10.50 </a:t>
            </a:r>
            <a:r>
              <a:rPr lang="ru-RU" sz="2500" dirty="0" smtClean="0"/>
              <a:t>– общий инструктаж перед проведением активной программы, </a:t>
            </a:r>
            <a:r>
              <a:rPr lang="ru-RU" sz="2500" dirty="0" smtClean="0"/>
              <a:t>  деление </a:t>
            </a:r>
            <a:r>
              <a:rPr lang="ru-RU" sz="2500" dirty="0" smtClean="0"/>
              <a:t>на команды </a:t>
            </a:r>
            <a:r>
              <a:rPr lang="ru-RU" sz="2500" dirty="0" smtClean="0"/>
              <a:t>и </a:t>
            </a:r>
            <a:r>
              <a:rPr lang="ru-RU" sz="2500" dirty="0" smtClean="0"/>
              <a:t>знакомство с </a:t>
            </a:r>
            <a:r>
              <a:rPr lang="ru-RU" sz="2500" dirty="0" smtClean="0"/>
              <a:t>инструкторами. Инструкторы </a:t>
            </a:r>
            <a:r>
              <a:rPr lang="ru-RU" sz="2500" dirty="0" smtClean="0"/>
              <a:t>проводят тренинг и следят за безопасностью во время проведения </a:t>
            </a:r>
            <a:r>
              <a:rPr lang="ru-RU" sz="2500" dirty="0" smtClean="0"/>
              <a:t>упражнений. Разминка</a:t>
            </a:r>
            <a:endParaRPr lang="ru-RU" sz="2500" dirty="0" smtClean="0"/>
          </a:p>
          <a:p>
            <a:endParaRPr lang="ru-RU" sz="2500" dirty="0" smtClean="0"/>
          </a:p>
          <a:p>
            <a:r>
              <a:rPr lang="ru-RU" sz="2500" dirty="0" smtClean="0"/>
              <a:t>10.50 – 13.00 – </a:t>
            </a:r>
            <a:r>
              <a:rPr lang="ru-RU" sz="2500" dirty="0" smtClean="0"/>
              <a:t>проведение упражнений (на каждое упражнение отводится </a:t>
            </a:r>
            <a:r>
              <a:rPr lang="ru-RU" sz="2500" dirty="0" smtClean="0"/>
              <a:t>20-30 </a:t>
            </a:r>
            <a:r>
              <a:rPr lang="ru-RU" sz="2500" dirty="0" smtClean="0"/>
              <a:t>мин)</a:t>
            </a:r>
          </a:p>
          <a:p>
            <a:pPr>
              <a:buNone/>
            </a:pPr>
            <a:endParaRPr lang="ru-RU" sz="2500" dirty="0" smtClean="0"/>
          </a:p>
          <a:p>
            <a:pPr>
              <a:buNone/>
            </a:pPr>
            <a:r>
              <a:rPr lang="ru-RU" sz="2500" dirty="0" smtClean="0"/>
              <a:t>13.00 </a:t>
            </a:r>
            <a:r>
              <a:rPr lang="ru-RU" sz="2500" dirty="0" smtClean="0"/>
              <a:t>– </a:t>
            </a:r>
            <a:r>
              <a:rPr lang="ru-RU" sz="2500" dirty="0" smtClean="0"/>
              <a:t>14.00 </a:t>
            </a:r>
            <a:r>
              <a:rPr lang="ru-RU" sz="2500" dirty="0" smtClean="0"/>
              <a:t>– обед</a:t>
            </a:r>
          </a:p>
          <a:p>
            <a:pPr>
              <a:buNone/>
            </a:pPr>
            <a:r>
              <a:rPr lang="ru-RU" sz="2500" dirty="0" smtClean="0"/>
              <a:t> </a:t>
            </a:r>
          </a:p>
          <a:p>
            <a:pPr>
              <a:buNone/>
            </a:pPr>
            <a:r>
              <a:rPr lang="ru-RU" sz="2500" dirty="0" smtClean="0"/>
              <a:t>14.00 </a:t>
            </a:r>
            <a:r>
              <a:rPr lang="ru-RU" sz="2500" dirty="0" smtClean="0"/>
              <a:t>– </a:t>
            </a:r>
            <a:r>
              <a:rPr lang="ru-RU" sz="2500" dirty="0" smtClean="0"/>
              <a:t>16.45  </a:t>
            </a:r>
            <a:r>
              <a:rPr lang="ru-RU" sz="2500" dirty="0" smtClean="0"/>
              <a:t>- продолжение </a:t>
            </a:r>
            <a:r>
              <a:rPr lang="ru-RU" sz="2500" dirty="0" smtClean="0"/>
              <a:t>активной программы, проведение упражнений</a:t>
            </a:r>
            <a:endParaRPr lang="ru-RU" sz="2500" dirty="0" smtClean="0"/>
          </a:p>
          <a:p>
            <a:pPr>
              <a:buNone/>
            </a:pPr>
            <a:endParaRPr lang="ru-RU" sz="2500" dirty="0" smtClean="0"/>
          </a:p>
          <a:p>
            <a:r>
              <a:rPr lang="ru-RU" sz="2500" dirty="0" smtClean="0"/>
              <a:t>16.45 </a:t>
            </a:r>
            <a:r>
              <a:rPr lang="ru-RU" sz="2500" dirty="0" smtClean="0"/>
              <a:t>– </a:t>
            </a:r>
            <a:r>
              <a:rPr lang="ru-RU" sz="2500" dirty="0" smtClean="0"/>
              <a:t>17.00 </a:t>
            </a:r>
            <a:r>
              <a:rPr lang="ru-RU" sz="2500" dirty="0" smtClean="0"/>
              <a:t>-  общий сбор на </a:t>
            </a:r>
            <a:r>
              <a:rPr lang="ru-RU" sz="2500" dirty="0" smtClean="0"/>
              <a:t>площадке, </a:t>
            </a:r>
            <a:r>
              <a:rPr lang="ru-RU" sz="2500" dirty="0" smtClean="0"/>
              <a:t>подведение итогов, вручение </a:t>
            </a:r>
            <a:r>
              <a:rPr lang="ru-RU" sz="2500" dirty="0" smtClean="0"/>
              <a:t>сертификатов, общее фото</a:t>
            </a:r>
            <a:endParaRPr lang="ru-RU" sz="25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      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349996"/>
            <a:ext cx="8229600" cy="857250"/>
          </a:xfrm>
        </p:spPr>
        <p:txBody>
          <a:bodyPr>
            <a:normAutofit/>
          </a:bodyPr>
          <a:lstStyle/>
          <a:p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</a:rPr>
              <a:t>Тайминг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3" name="Picture 1" descr="E:\5 мая 2016 г. ФОТО\ФОТО САЙТ 2017\САЙТ НОВЫЕ\_DSC89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285866"/>
            <a:ext cx="1800000" cy="1197909"/>
          </a:xfrm>
          <a:prstGeom prst="rect">
            <a:avLst/>
          </a:prstGeom>
          <a:noFill/>
        </p:spPr>
      </p:pic>
      <p:pic>
        <p:nvPicPr>
          <p:cNvPr id="3074" name="Picture 2" descr="E:\5 мая 2016 г. ФОТО\ФОТО САЙТ 2017\САЙТ НОВЫЕ\_DSC90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2714626"/>
            <a:ext cx="1440000" cy="21637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417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7518"/>
            <a:ext cx="8229600" cy="3394472"/>
          </a:xfrm>
        </p:spPr>
        <p:txBody>
          <a:bodyPr>
            <a:normAutofit/>
          </a:bodyPr>
          <a:lstStyle/>
          <a:p>
            <a:pPr lvl="2">
              <a:buNone/>
            </a:pPr>
            <a:endParaRPr lang="ru-RU" dirty="0" smtClean="0"/>
          </a:p>
          <a:p>
            <a:pPr lvl="2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Количество участников  –  </a:t>
            </a:r>
            <a:r>
              <a:rPr lang="ru-RU" sz="1600" dirty="0" smtClean="0">
                <a:solidFill>
                  <a:schemeClr val="tx1"/>
                </a:solidFill>
              </a:rPr>
              <a:t>  </a:t>
            </a:r>
            <a:r>
              <a:rPr lang="ru-RU" sz="1600" dirty="0" smtClean="0">
                <a:solidFill>
                  <a:schemeClr val="tx1"/>
                </a:solidFill>
              </a:rPr>
              <a:t>чел</a:t>
            </a:r>
          </a:p>
          <a:p>
            <a:pPr lvl="2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Дата проведения  -  </a:t>
            </a:r>
            <a:r>
              <a:rPr lang="ru-RU" sz="1600" dirty="0" smtClean="0">
                <a:solidFill>
                  <a:schemeClr val="tx1"/>
                </a:solidFill>
              </a:rPr>
              <a:t>  </a:t>
            </a:r>
            <a:r>
              <a:rPr lang="ru-RU" sz="1600" dirty="0" smtClean="0">
                <a:solidFill>
                  <a:schemeClr val="tx1"/>
                </a:solidFill>
              </a:rPr>
              <a:t>2017 г</a:t>
            </a:r>
          </a:p>
          <a:p>
            <a:pPr lvl="2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Место </a:t>
            </a:r>
            <a:r>
              <a:rPr lang="ru-RU" sz="1600" dirty="0" smtClean="0">
                <a:solidFill>
                  <a:schemeClr val="tx1"/>
                </a:solidFill>
              </a:rPr>
              <a:t>проведения: </a:t>
            </a:r>
            <a:r>
              <a:rPr lang="ru-RU" sz="1600" dirty="0" smtClean="0">
                <a:solidFill>
                  <a:schemeClr val="tx1"/>
                </a:solidFill>
              </a:rPr>
              <a:t>п</a:t>
            </a:r>
            <a:r>
              <a:rPr lang="ru-RU" sz="1600" dirty="0" smtClean="0">
                <a:solidFill>
                  <a:schemeClr val="tx1"/>
                </a:solidFill>
              </a:rPr>
              <a:t>лощадка для тренингов (Кумысная поляна) или база отдыха</a:t>
            </a:r>
            <a:endParaRPr lang="ru-RU" sz="1600" dirty="0" smtClean="0">
              <a:solidFill>
                <a:schemeClr val="tx1"/>
              </a:solidFill>
            </a:endParaRPr>
          </a:p>
          <a:p>
            <a:pPr lvl="2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</a:t>
            </a:r>
          </a:p>
          <a:p>
            <a:pPr algn="ctr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     </a:t>
            </a:r>
            <a:r>
              <a:rPr lang="en-US" sz="2000" dirty="0" smtClean="0">
                <a:solidFill>
                  <a:srgbClr val="C00000"/>
                </a:solidFill>
              </a:rPr>
              <a:t>                                                       </a:t>
            </a:r>
            <a:r>
              <a:rPr lang="ru-RU" sz="2000" dirty="0" smtClean="0">
                <a:solidFill>
                  <a:srgbClr val="C00000"/>
                </a:solidFill>
              </a:rPr>
              <a:t>             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                                                                                  </a:t>
            </a:r>
            <a:r>
              <a:rPr lang="ru-RU" sz="1900" b="1" dirty="0" err="1" smtClean="0">
                <a:solidFill>
                  <a:srgbClr val="AE5206"/>
                </a:solidFill>
              </a:rPr>
              <a:t>Тренинговый</a:t>
            </a:r>
            <a:r>
              <a:rPr lang="ru-RU" sz="1900" b="1" dirty="0" smtClean="0">
                <a:solidFill>
                  <a:srgbClr val="AE5206"/>
                </a:solidFill>
              </a:rPr>
              <a:t> </a:t>
            </a:r>
            <a:r>
              <a:rPr lang="ru-RU" sz="1900" b="1" dirty="0" smtClean="0">
                <a:solidFill>
                  <a:srgbClr val="AE5206"/>
                </a:solidFill>
              </a:rPr>
              <a:t>центр «</a:t>
            </a:r>
            <a:r>
              <a:rPr lang="ru-RU" sz="1900" b="1" dirty="0" smtClean="0">
                <a:solidFill>
                  <a:srgbClr val="AE5206"/>
                </a:solidFill>
              </a:rPr>
              <a:t>Вместе»</a:t>
            </a:r>
            <a:r>
              <a:rPr lang="en-US" sz="1900" dirty="0" smtClean="0">
                <a:solidFill>
                  <a:srgbClr val="C00000"/>
                </a:solidFill>
              </a:rPr>
              <a:t/>
            </a:r>
            <a:br>
              <a:rPr lang="en-US" sz="1900" dirty="0" smtClean="0">
                <a:solidFill>
                  <a:srgbClr val="C00000"/>
                </a:solidFill>
              </a:rPr>
            </a:br>
            <a:r>
              <a:rPr lang="en-US" sz="1900" dirty="0" smtClean="0">
                <a:solidFill>
                  <a:srgbClr val="C00000"/>
                </a:solidFill>
              </a:rPr>
              <a:t>                                                      </a:t>
            </a:r>
            <a:r>
              <a:rPr lang="ru-RU" sz="1900" dirty="0" smtClean="0">
                <a:solidFill>
                  <a:srgbClr val="C00000"/>
                </a:solidFill>
              </a:rPr>
              <a:t>                         </a:t>
            </a:r>
            <a:r>
              <a:rPr lang="en-US" sz="1900" dirty="0" smtClean="0">
                <a:solidFill>
                  <a:srgbClr val="C00000"/>
                </a:solidFill>
              </a:rPr>
              <a:t> 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</a:rPr>
              <a:t>www.teambmecte.ru</a:t>
            </a:r>
            <a:endParaRPr lang="en-US" sz="19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sz="1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</a:t>
            </a:r>
            <a:r>
              <a:rPr lang="en-US" sz="1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</a:t>
            </a:r>
            <a:r>
              <a:rPr lang="ru-RU" sz="1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</a:t>
            </a: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</a:rPr>
              <a:t>93-82-11</a:t>
            </a:r>
            <a:r>
              <a:rPr lang="fr-CA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endParaRPr lang="ru-RU" dirty="0" smtClean="0"/>
          </a:p>
          <a:p>
            <a:pPr>
              <a:buNone/>
            </a:pPr>
            <a:endParaRPr lang="fr-CA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2" descr="C:\Users\User\Desktop\Логотип 1\logo ВМЕСТЕ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357172"/>
            <a:ext cx="4286250" cy="847725"/>
          </a:xfrm>
          <a:prstGeom prst="rect">
            <a:avLst/>
          </a:prstGeom>
          <a:noFill/>
        </p:spPr>
      </p:pic>
      <p:pic>
        <p:nvPicPr>
          <p:cNvPr id="6" name="Picture 2" descr="Веревочный Курс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3500444"/>
            <a:ext cx="2409825" cy="771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490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8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180</Template>
  <TotalTime>1215</TotalTime>
  <Words>739</Words>
  <Application>Microsoft Office PowerPoint</Application>
  <PresentationFormat>Экран (16:9)</PresentationFormat>
  <Paragraphs>156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180</vt:lpstr>
      <vt:lpstr>Корпоративное мероприятие на природе, направленное на сплочение коллектива  </vt:lpstr>
      <vt:lpstr>      Описание</vt:lpstr>
      <vt:lpstr>      Описание</vt:lpstr>
      <vt:lpstr>      Описание</vt:lpstr>
      <vt:lpstr>Упражнения </vt:lpstr>
      <vt:lpstr>Упражнения </vt:lpstr>
      <vt:lpstr>Обратная связь</vt:lpstr>
      <vt:lpstr>Тайминг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</dc:creator>
  <cp:lastModifiedBy>MAXXS_Nasty</cp:lastModifiedBy>
  <cp:revision>173</cp:revision>
  <dcterms:created xsi:type="dcterms:W3CDTF">2012-07-16T10:49:27Z</dcterms:created>
  <dcterms:modified xsi:type="dcterms:W3CDTF">2017-05-02T17:52:15Z</dcterms:modified>
</cp:coreProperties>
</file>